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9" r:id="rId3"/>
    <p:sldId id="318" r:id="rId4"/>
    <p:sldId id="296" r:id="rId5"/>
    <p:sldId id="298" r:id="rId6"/>
    <p:sldId id="299" r:id="rId7"/>
    <p:sldId id="260" r:id="rId8"/>
    <p:sldId id="261" r:id="rId9"/>
    <p:sldId id="276" r:id="rId10"/>
    <p:sldId id="262" r:id="rId11"/>
    <p:sldId id="263" r:id="rId12"/>
    <p:sldId id="279" r:id="rId13"/>
    <p:sldId id="259" r:id="rId14"/>
    <p:sldId id="264" r:id="rId15"/>
    <p:sldId id="278" r:id="rId16"/>
    <p:sldId id="265" r:id="rId17"/>
    <p:sldId id="280" r:id="rId18"/>
    <p:sldId id="266" r:id="rId19"/>
    <p:sldId id="281" r:id="rId20"/>
    <p:sldId id="267" r:id="rId21"/>
    <p:sldId id="268" r:id="rId22"/>
    <p:sldId id="282" r:id="rId23"/>
    <p:sldId id="269" r:id="rId24"/>
    <p:sldId id="270" r:id="rId25"/>
    <p:sldId id="283" r:id="rId26"/>
    <p:sldId id="272" r:id="rId27"/>
    <p:sldId id="284" r:id="rId28"/>
    <p:sldId id="271" r:id="rId29"/>
    <p:sldId id="273" r:id="rId30"/>
    <p:sldId id="274" r:id="rId31"/>
    <p:sldId id="315" r:id="rId32"/>
    <p:sldId id="313" r:id="rId33"/>
    <p:sldId id="286" r:id="rId34"/>
    <p:sldId id="294" r:id="rId35"/>
    <p:sldId id="305" r:id="rId36"/>
    <p:sldId id="306" r:id="rId37"/>
    <p:sldId id="317" r:id="rId38"/>
    <p:sldId id="308" r:id="rId39"/>
    <p:sldId id="311" r:id="rId40"/>
    <p:sldId id="292" r:id="rId41"/>
    <p:sldId id="291" r:id="rId42"/>
    <p:sldId id="290" r:id="rId43"/>
    <p:sldId id="321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C75595-4ACF-44E0-815F-83D1530A8D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B82F2F-BB7D-4425-ABF8-2B82CF23B5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1C39-A3EF-4B44-8E90-682B378CEACE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EE7B39-2692-4EFC-A414-77C8A384A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101F5A-CC0B-4303-B634-5050AD2A4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B358E-12D2-4C8B-91A4-F494EAF54F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6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18E04-84E9-4080-B60E-51FC67A761CC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31977-7458-4A4C-B9E3-DEB498B4A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559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231FD-207C-4414-B524-501361522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8A8AD3-7610-4450-ADC4-7675CE2B3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7E2997-778B-4826-9A30-F0CC337D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AA3-47FF-4EC1-9EDD-27F876041D67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3E50BE-CC46-4BA2-8011-4B5078CF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EC67E-B990-4899-9103-D83501A5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0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872EE-495E-4655-A047-2A747BC2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6BC3AD-0EC3-4CE0-B2E2-79615377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9D0C95-56F9-4D86-AA88-CE66D5DD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9A86-AAF6-4268-8A01-7316290BDA9A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13F242-3843-4E71-999F-DF20B3E2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D9758B-6533-4B07-8E0A-FE6DD8FD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68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B94F7A-B4B5-4742-81FC-E2D8F099C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DD75F7-870D-4794-AD1A-F3BBB8AEA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170293-1133-4139-BF14-767C5A9E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EFDE-CFEA-41C0-8505-8FAB2082BF54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FCC690-DE4C-44CA-A016-51BDB1C6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71AF35-F087-4A7E-A47B-C3B43E4D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9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8447D-1E12-47FC-9AFB-1321A69E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213C59-7E71-4CF0-81B0-AFDBAE0A4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EE9471-32DA-4659-AEFA-56E23F95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B798-9E02-4938-9A9B-0CF4D131E9A1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33445C-7797-423C-A04F-3B3164A8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4B242F-EA8C-4D59-A87F-06C03F63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74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88FC9-3486-49D3-9C64-244CCE9F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D8F334-9B86-43BA-9951-C6770B4F2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E49DCC-EA68-4F73-9CA6-2B680733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E2E8-88C9-42D1-B705-93A102F4AE4F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A945CD-0518-4EA3-B73A-B120CE16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BF8DAC-180D-4C8E-8386-9671E6AB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53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2FF14-BDBB-4171-B90F-43F9F13D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AC3F46-8A7E-43BE-A67F-0CE263009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612A1E-0211-4157-81BF-7D23EB157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A3C41B-6CC8-4645-B21B-98B8EBBD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E355-DB47-4BB3-93ED-D0FE3C751254}" type="datetime1">
              <a:rPr lang="fr-FR" smtClean="0"/>
              <a:t>21/06/2021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34BC21-EF48-47D0-B15B-000248A7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187E42-1A82-45C0-B0B0-D9762A1A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63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7C576-483D-4FBB-A62B-F6790BDE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1DD82-2451-48C4-9F7C-5B3BA6571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C498F9-6274-4A10-B934-3A58A209B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D7E0F9-2427-4689-9784-E1F773641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13C2F2-0453-46CB-AF3C-0535107F6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4A6F3D-4BC7-43C5-9AA1-3A88881E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C8D0-237D-435B-878F-58FA8C90B4D1}" type="datetime1">
              <a:rPr lang="fr-FR" smtClean="0"/>
              <a:t>21/06/2021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0278824-ED7B-441E-ABE9-EBEFF5A6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FBF17C-4881-4B6E-A9F7-083E54CF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97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B1397-9859-416B-90E7-C30A3FD4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EFB830-9B19-445C-9FE8-0F9A984C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D632-5022-4E42-B14F-4826642EE91C}" type="datetime1">
              <a:rPr lang="fr-FR" smtClean="0"/>
              <a:t>21/06/2021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5FF81D-AFB8-4BBE-BE21-A65C48FB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97CF3E-AF8E-4EDC-B5F4-E01D0993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81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ECA29E-BDEA-4897-8797-0B483222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94FE-19CF-4298-A398-2AD219C3D6F3}" type="datetime1">
              <a:rPr lang="fr-FR" smtClean="0"/>
              <a:t>21/06/2021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710E5F-F59E-42C2-A112-B7B1F917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C967FE-E55D-4BCA-84FB-4E5294B8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87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24E84-F441-4B38-9A4E-E52B111A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E6CA60-CA3C-447C-9209-DDEB890CA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CCDEF0-8A8B-4507-B42B-8E4E6349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68020F-4A70-48F8-B99F-8632B2C7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E516-B17D-4E8E-83F9-24442D4F30CC}" type="datetime1">
              <a:rPr lang="fr-FR" smtClean="0"/>
              <a:t>21/06/2021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97B23E-0702-4F44-AEA4-DB64F811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102CC6-8939-499C-85F5-E692B3E8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29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FEE89-0FEB-42AA-87DA-EBF301EE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416CC2-2C92-4C94-95F2-00467D48E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35BBAD-CE07-4C34-A8D2-AF65F17EF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76F455-34E9-428F-980D-DC2E2F3C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5521-CD8E-46BC-AA18-0243AA5F453C}" type="datetime1">
              <a:rPr lang="fr-FR" smtClean="0"/>
              <a:t>21/06/2021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B4B6BD-9A0F-4402-8033-AA2E26AE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697E8D-087F-49B4-9512-37870905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80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E09E07-B80C-4462-B27B-5B32AF72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7FA38A-7746-487F-BD41-068D9255F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975AB5-48A2-4A48-B964-F90C470E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5615-9F02-4C83-A497-D9D1C1671D46}" type="datetime1">
              <a:rPr lang="fr-FR" smtClean="0"/>
              <a:t>21/06/2021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BDBD40-A9A1-45A0-8D29-FB943039B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Michele Larchez Conférence METZ mai 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E66DC8-F12D-49DF-809D-6C2BB1044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4E3D-C498-41D6-980A-909FD60323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96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fr/s/ref=dp_byline_sr_book_2?ie=UTF8&amp;field-author=Francesc+MIRALLES&amp;text=Francesc+MIRALLES&amp;sort=relevancerank&amp;search-alias=books-fr" TargetMode="External"/><Relationship Id="rId2" Type="http://schemas.openxmlformats.org/officeDocument/2006/relationships/hyperlink" Target="https://www.amazon.fr/s/ref=dp_byline_sr_book_1?ie=UTF8&amp;field-author=H%C3%A9ctor+GARCIA&amp;text=H%C3%A9ctor+GARCIA&amp;sort=relevancerank&amp;search-alias=books-f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ooks.google.fr/books?id=S-tDDwAAQBAJ&amp;pg=PT2&amp;lpg=PT2&amp;dq=Trouver+son+Ikiga%C3%AF+%C3%89ditions+First&amp;source=bl&amp;ots=HwT6gK1nfF&amp;sig=FSm9STjWGMRjChq--At0IB5-J-c&amp;hl=fr&amp;sa=X&amp;ved=0ahUKEwj_hJmno93ZAhUOMd8KHXEHDAoQ6AEIYzAJ#v=onepage&amp;q=Trouver%20son%20Ikiga%C3%AF%20%C3%89ditions%20First&amp;f=false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73C3B-6087-44DB-8E1C-D86E6755B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-85309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A4672-56FA-4C89-BAA4-0936EDE0C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909" y="1959429"/>
            <a:ext cx="4330262" cy="3518262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      </a:t>
            </a: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L’après-carrière: cap </a:t>
            </a:r>
            <a:br>
              <a:rPr lang="fr-FR" sz="4000" dirty="0"/>
            </a:br>
            <a:r>
              <a:rPr lang="fr-FR" sz="4000" dirty="0"/>
              <a:t>sur mes envies</a:t>
            </a:r>
            <a:br>
              <a:rPr lang="fr-FR" sz="4000" dirty="0"/>
            </a:br>
            <a:r>
              <a:rPr lang="fr-FR" sz="3100" i="1" dirty="0"/>
              <a:t>Editions l’Harmattan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21B967-C9FD-4912-B295-F0242184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1349705"/>
          </a:xfrm>
        </p:spPr>
        <p:txBody>
          <a:bodyPr>
            <a:normAutofit/>
          </a:bodyPr>
          <a:lstStyle/>
          <a:p>
            <a:r>
              <a:rPr lang="fr-FR" sz="2000"/>
              <a:t>AUTEURE : Michèle </a:t>
            </a:r>
            <a:r>
              <a:rPr lang="fr-FR" sz="2000" dirty="0"/>
              <a:t>LARCHEZ, Dr ès sciences de l’information (CELSA, Sorbonne Université), Master silver économie (Sciences Po Paris)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88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B627E-25EF-4CB4-A68E-57178C95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br>
              <a:rPr lang="fr-FR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2 - Accueillir cette nouvelle étape 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860E03-D3D7-4C6A-A539-789B43AE3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Du ‘retraitable’  au retraité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perçu comme (parfois à tort) peu branché sur les outils ‘numériques’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 malléable, et  pas assez « bon marché ».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Crainte du regard des autres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d’une certaine mort sociale : peur du vide…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nécessaire pardon :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pour trouver la sérénité, savoir pardonner à l’entreprise pour son jeunisme cruel, pour sa misogynie ordinaire au long cours,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pour ses mesquineries de fin de carrière,… 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rites de passage  des étapes souvent chargées de sens à ce moment-là :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pot de départ, le discours, le choix des invités…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1E44DA-B5CA-4D78-BD01-068FD36F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147016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C468A-1A1C-421E-B77A-F3A34FFF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3 - Accoucher de soi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5C485-49CD-486E-A683-A786B8D7C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étape est, en fait, un véritable « choc existentiel » ou « mue identitaire »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avoir pris conscience de son ‘conditionnement’ professionnel, </a:t>
            </a:r>
          </a:p>
          <a:p>
            <a:pPr marL="0" indent="0">
              <a:buNone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« réinitialiser »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retrouver la personnalité derrière le professionnel, 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l’on a mise partiellement de côté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mot de retraité devrait à mon sens être remplacé par le mot 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émérite » :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synonyme d’ « expérimenté », qui désigne ceux qui ont consacré une part essentielle de leur vie, certes à gagner leur vie, mais surtout à apporter leur contribution au fonctionnement de la société…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biographie, l’autre façon de faire « le tour de soi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Rappelez-vous « la liste de vos envies » !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EBB169-39F5-4272-BC5F-624FE935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194786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3B03FDC-1232-4D7C-9192-1E32D5CC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315353-8C64-4B95-B8EF-A904D8B8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129" y="1123950"/>
            <a:ext cx="4966447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B1E6F-04C5-4A5F-966F-E9CFA701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façon d’être acteur de son propre cheminement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77056E-F54B-4494-8472-C4211D3D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891"/>
            <a:ext cx="10515600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Une façon de poser sa valise</a:t>
            </a:r>
          </a:p>
          <a:p>
            <a:r>
              <a:rPr lang="fr-FR" dirty="0"/>
              <a:t>Une façon de vivre cette étape en pleine conscience</a:t>
            </a:r>
          </a:p>
          <a:p>
            <a:r>
              <a:rPr lang="fr-FR" dirty="0"/>
              <a:t>Une façon d’aller de l’avant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                                                                 Tout en partageant…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9CC55B-F6E0-4CD5-8CA5-696F9598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125163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41D80-28CA-4A01-ABA2-55E6EEC4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effectLst/>
                <a:ea typeface="Calibri" panose="020F0502020204030204" pitchFamily="34" charset="0"/>
              </a:rPr>
              <a:t>4 - Soigner la transition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EC0845-FE57-433A-B20B-3AE00DF08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: « enterrement de vie professionnelle »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Tour de France de l’amitié »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Un nouveau concept  ? Le ‘congé sabbatique </a:t>
            </a:r>
            <a:r>
              <a:rPr lang="fr-F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retraite’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!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: son « Tour du monde » ou « tour de soi »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5306FA-E901-4B3A-BD3E-4E4F735F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306606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97660B4-086C-4423-94BF-ADBF6D55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FE75C1-8F10-44C9-835C-1BC6259A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88" y="719137"/>
            <a:ext cx="5056093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C516EC-3D23-4630-AD01-F068FA17B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Choisir de trier les photographies relatives à son travail, par ex.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Transmettre à ses descendants ou ses proches les éléments constitutifs de leur histoire,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 on aurait aimé en recevoir à notre propos 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Trier implique de se faire confiance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choisir 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parfois dans le cas présent de savoir éliminer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3D2237-3215-4F7C-AEFA-FE3D42A5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8DF575-1F45-4BC3-8317-F824C15A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5 - S’alléger…</a:t>
            </a:r>
          </a:p>
        </p:txBody>
      </p:sp>
    </p:spTree>
    <p:extLst>
      <p:ext uri="{BB962C8B-B14F-4D97-AF65-F5344CB8AC3E}">
        <p14:creationId xmlns:p14="http://schemas.microsoft.com/office/powerpoint/2010/main" val="189365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DD3D3EF-EAFC-41D5-B392-73042D5E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8F2401-8BFC-438C-9268-6E50B34E9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2" y="842682"/>
            <a:ext cx="4296055" cy="49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1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FFD69-2714-4FC9-8CE3-7FE38229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6 - Transmettre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0B51AA-099A-4FBB-8C9F-4D33F02A3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206"/>
            <a:ext cx="10515600" cy="4748757"/>
          </a:xfrm>
        </p:spPr>
        <p:txBody>
          <a:bodyPr>
            <a:normAutofit fontScale="92500" lnSpcReduction="20000"/>
          </a:bodyPr>
          <a:lstStyle/>
          <a:p>
            <a:endParaRPr lang="fr-FR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Une façon festive de faire de la généalogie : organiser une cousinade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par exemple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remise de documents familiaux rassemblés dans une jolie boite, le tout accompagnée d’éléments de contexte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ou tout simplement d’un mot d’accompagnement : mariages, baptêmes…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Inviter chaque enfant à faire le tri dans ses propres affaires d’enfance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« malle aux trésors » pour les petits-enfants ?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Alimenter les archives locales et thématiques : on s’allège en faisant ‘utile’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Penser à régler son héritage numérique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y a autant d’internautes de moins de 25 ans que de plus de 55 ans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70 % ont un smartphone et un ordinateur  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C4130D-C3B0-4A95-9EF3-E71D09E2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24031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593DE90-7FCB-4FB6-A91F-E4133F0E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450A44-DFAE-40AF-A6F3-1BA8C89A0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58" y="366712"/>
            <a:ext cx="5454817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6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5A951-96B4-4B68-9266-4FEEBC93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>
                <a:latin typeface="+mn-lt"/>
              </a:rPr>
              <a:t>« </a:t>
            </a:r>
            <a:r>
              <a:rPr lang="fr-FR" sz="4000" i="1" dirty="0">
                <a:effectLst/>
                <a:latin typeface="+mn-lt"/>
                <a:ea typeface="Calibri" panose="020F0502020204030204" pitchFamily="34" charset="0"/>
              </a:rPr>
              <a:t>Libéré(e )s d'avoir à se définir par [...] sa profession, ses enfants [...] nous avons désormais encore un tiers de vie à vivre. L'occasion d'explorer nos nouvelles potentialités... » </a:t>
            </a:r>
            <a:br>
              <a:rPr lang="fr-FR" sz="6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C4A6FE-FB40-415E-A06B-8FB10F074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3200" dirty="0">
                <a:latin typeface="+mn-lt"/>
              </a:rPr>
              <a:t>Jane Fonda dans son livre </a:t>
            </a:r>
            <a:r>
              <a:rPr lang="fr-FR" sz="3200" i="1" dirty="0">
                <a:latin typeface="+mn-lt"/>
              </a:rPr>
              <a:t>Prime time</a:t>
            </a:r>
            <a:endParaRPr lang="fr-FR" sz="3200" i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69475F-C736-491D-9305-86FF8511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257006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4CF5C-2A54-4E15-8680-516AA45E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7 - Se simplifier la vie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2282C5-0D0B-4F71-9021-BF1E55C39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Gagner de l’espace physique et mental contribue au mieux-être.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L’autre façon de renforcer ce bien-être est de se simplifier la vie.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fait de diminuer le nombre de ses interlocuteurs sur les aspects administratifs,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chaque fois que faire se peut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plan logistique, cela se traduit notamment par le fait de 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diminuer le nombre des objets inutiles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encombrent notre intérieur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conserver que les objets qui nous apportent en positif. «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plus vite notre cœur peut s’ouvrir et expérimenter de nouvelles choses »</a:t>
            </a:r>
            <a:r>
              <a:rPr lang="fr-FR" sz="1200" dirty="0">
                <a:effectLst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DE8373-E040-46C4-8E6D-28F420EB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450820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26515-4FE9-45B5-8D78-7C24AA1F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8 - Se préserver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9A425D-2026-4E9F-AEF9-6FC3956CD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Ne pas se laisser abuser</a:t>
            </a:r>
            <a:r>
              <a:rPr lang="fr-FR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: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d’être solidaire, mais ne pas  prendre le </a:t>
            </a:r>
          </a:p>
          <a:p>
            <a:pPr marL="0" indent="0">
              <a:buNone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risque d’être corvéable à merci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les sociétés traditionnelles, dans de nombreuses parties du monde non occidental, l'enfant travaille et assiste, voire entretient l’ainé ; en Occident l'orientation dominante des solidarités familiales est en direction des jeunes.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leur part, les jeunes seniors, souvent encore actifs, dits de la ‘génération pivot’, « donnent à la fois à leurs enfants et à leurs parents » </a:t>
            </a: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A4472A-2314-4B8C-8FFD-1FD6D39E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129942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90252FA-8CBC-4A7F-B24E-65FB31AF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5E53F1-0868-4565-86BE-C7783850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8" y="753979"/>
            <a:ext cx="4114799" cy="56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10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14C5D-536B-4022-BD73-09954D53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9 - S’écouter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5204B5-AD71-4919-8931-264EE4378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 pas se tromper de vie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: 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A trop dire non à nos désirs et oui à ceux des [autres] pour nous, on </a:t>
            </a:r>
          </a:p>
          <a:p>
            <a:pPr marL="0" indent="0">
              <a:buNone/>
            </a:pP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perd au lieu de se trouver. On se trompe de vie ».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Perla Servan-Schreiber  </a:t>
            </a:r>
          </a:p>
          <a:p>
            <a:endParaRPr lang="fr-FR" sz="1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Ceci signifie aussi parfois savoir dire « non »</a:t>
            </a: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Retraité (e ), pas « en retrait »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le suggère le mot ‘retraite’.  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aux vieux projets enfouis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r-F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 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nombre des envies, peut figurer celle de « ne rien faire » !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D5EA90-DC3F-4F20-931B-71F64E80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1946965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ECEA1-22F7-4B64-BE9E-31AA9FDC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somme, trouver son « </a:t>
            </a:r>
            <a:r>
              <a:rPr lang="fr-FR" dirty="0" err="1"/>
              <a:t>ikigai</a:t>
            </a:r>
            <a:r>
              <a:rPr lang="fr-FR" dirty="0"/>
              <a:t>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66115A-DDCE-4749-BCE6-48A11ABB4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vie  et 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fr-FR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 qui vaut la peine, en japonais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terme notamment utilisé pour et par les habitants d'Okinawa au Japon, connus pour leur longévité, leur joie de vivre.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4368B3-34F1-4C20-B3EF-F225A8C5E5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17" y="3100723"/>
            <a:ext cx="3529965" cy="33280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B87179-86A3-4648-AD65-4FB16954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752153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07B07B7-781F-4204-A706-71521589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0AE484-1A16-430D-8786-5E46B474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1" y="737937"/>
            <a:ext cx="3894666" cy="49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07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E67DD-267F-48F6-B3DA-C3ECE6A9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10 – Oser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76896-1D28-4804-A1F9-4A56F52F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quelque part, le sentiment du "devoir accompli"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avoir élevé ses enfants, accompagné ses parents, mené à bien sa carrière - ou tout simplement payé régulièrement ses impôts, une façon d’apporter sa contribution à la vie de ce pays - réussi à conserver son permis de conduire - payé ses dettes, et/ou bien d’autres choses...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Pendant toutes ces années... Bref, avoir fait preuve d’une certaine forme de constance, malgré les aléas.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dirty="0"/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optimistes vivent en meilleure forme et plus longtemps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ainsi qu’en attestent d’innombrables études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lace à une certaine légèreté !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B40908-E2E1-4184-B2CA-D22C29E0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3591086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7F45CC7-896A-4618-A371-D3A7E498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6F0DDF-6C7E-49B0-84BF-74A2B143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89" y="288759"/>
            <a:ext cx="5452311" cy="56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2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D8D0E-3597-43C3-8F33-F5918A68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 sur le beau et le bon !</a:t>
            </a:r>
            <a:br>
              <a:rPr lang="fr-FR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F553DD-825D-4BA4-903C-466E734D6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r-FR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Oser</a:t>
            </a:r>
            <a:r>
              <a:rPr lang="fr-FR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l’</a:t>
            </a:r>
            <a:r>
              <a:rPr lang="fr-FR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introspection : </a:t>
            </a:r>
            <a:r>
              <a:rPr lang="fr-FR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spiritualité, développement personnel…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fr-FR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Oser les outils numériques, de fantastiques moyens de maintenir les liens </a:t>
            </a:r>
            <a:r>
              <a:rPr lang="fr-FR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le risque : s’en contenter !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Oser la créativité qui va avec le temps retrouvé : </a:t>
            </a:r>
            <a:r>
              <a:rPr lang="fr-FR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fr-FR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autoriser enfin à peindre ou écrire, cuisiner, jardiner, par exemple. Ex : Ecole du Louvre, Collège de France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S’installer au bon endroit : Cf.« Villes amies des ainés »</a:t>
            </a:r>
            <a:r>
              <a:rPr lang="fr-FR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Deux solutions : adapter son lieu de vie, ou changer de lieu de vie…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pas se prendre trop au sérieux</a:t>
            </a:r>
            <a:endParaRPr lang="fr-FR" sz="7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A23B84-EAEF-4669-B318-43379B37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2530499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6AEC6-D3EC-4B1F-86DD-41260532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: vieillir est aussi une chance…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E4CDA-47F0-47EE-9F17-1C1191EA1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contraire de « devenir vieux », est « mourir jeune ». </a:t>
            </a:r>
          </a:p>
          <a:p>
            <a:pPr marL="0" indent="0">
              <a:buNone/>
            </a:pP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Vieillir est aussi une chance. </a:t>
            </a:r>
          </a:p>
          <a:p>
            <a:endParaRPr lang="fr-F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pionniers, de fait  :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telle longévité est une première dans l’histoire </a:t>
            </a:r>
          </a:p>
          <a:p>
            <a:pPr marL="0" indent="0">
              <a:buNone/>
            </a:pP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 sens : au cœur de tous les choix</a:t>
            </a: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Enfinpouvoir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être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phase avec sa personnalité profonde   </a:t>
            </a:r>
          </a:p>
          <a:p>
            <a:pPr marL="0" indent="0">
              <a:buNone/>
            </a:pPr>
            <a:endParaRPr lang="fr-F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Savoir exprimer sa gratitude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12B272-A056-4DAF-B5D8-D153D6287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99473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8C736-5E91-4002-A80C-72D0F5466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97325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  <a:latin typeface="Bradley Hand ITC" panose="03070402050302030203" pitchFamily="66" charset="0"/>
              </a:rPr>
              <a:t>Un véritable </a:t>
            </a:r>
            <a:r>
              <a:rPr lang="fr-FR" i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tsunami</a:t>
            </a:r>
            <a:r>
              <a:rPr lang="fr-FR" dirty="0">
                <a:solidFill>
                  <a:schemeClr val="accent1"/>
                </a:solidFill>
                <a:latin typeface="Bradley Hand ITC" panose="03070402050302030203" pitchFamily="66" charset="0"/>
              </a:rPr>
              <a:t>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8A761E-0FB3-41A1-980D-A01D9F820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75823"/>
            <a:ext cx="9144000" cy="2581977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Pour la première fois dans l'histoire, </a:t>
            </a:r>
          </a:p>
          <a:p>
            <a:pPr algn="ctr"/>
            <a:r>
              <a:rPr lang="fr-FR" sz="2400" dirty="0"/>
              <a:t>la majorité des populations peut espérer vivre jusqu'à 60 ans et au-delà.</a:t>
            </a:r>
          </a:p>
          <a:p>
            <a:pPr algn="ctr"/>
            <a:r>
              <a:rPr lang="fr-FR" sz="2400" dirty="0"/>
              <a:t>Un profond bouleversement </a:t>
            </a:r>
          </a:p>
          <a:p>
            <a:pPr algn="ctr"/>
            <a:r>
              <a:rPr lang="fr-FR" sz="2400" dirty="0"/>
              <a:t>avec des répercussions considérables. </a:t>
            </a:r>
          </a:p>
          <a:p>
            <a:pPr algn="ctr"/>
            <a:endParaRPr lang="fr-FR" sz="2400" dirty="0"/>
          </a:p>
          <a:p>
            <a:pPr algn="ctr"/>
            <a:r>
              <a:rPr lang="fr-FR" sz="1400" i="1" dirty="0"/>
              <a:t>Cf. Rapport mondial sur le vieillissement et la santé - OMS déc.2016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36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C5806-880C-420D-A7D8-A175F414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L’impertinence retrouvée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D8FF13-AEBA-4342-A288-89D59AAEE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temps retrouvé acquiert une importante majeure, car on le sait compté.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envie de perdre son temps. Envie de qualité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Travailler à s’alléger ne finit jamais hélas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Le moment de l’impertinence 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une liberté de parole et de ton que donne un certain détachement, cette authenticité chère aux </a:t>
            </a:r>
            <a:r>
              <a:rPr lang="fr-F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Boomers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est à la vie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fr-F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que la levure est à la pâte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6E1007-3649-442C-A15D-815D43C0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2947728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414CA-9006-4739-830B-7145CE87B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3004333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E6AEA-C505-4D81-BB38-32A668D2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Retraités, pas « en retrait » !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1E8C0F-7086-47E7-853E-9B80BA87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94C0CD-C133-4CB7-9669-684F88E54901}"/>
              </a:ext>
            </a:extLst>
          </p:cNvPr>
          <p:cNvSpPr txBox="1"/>
          <p:nvPr/>
        </p:nvSpPr>
        <p:spPr>
          <a:xfrm>
            <a:off x="1109133" y="1690688"/>
            <a:ext cx="10151533" cy="45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Un mot connoté : « battre en retraite », « faire une retraite », « retraiter des objets »…</a:t>
            </a:r>
          </a:p>
          <a:p>
            <a:pPr algn="just">
              <a:lnSpc>
                <a:spcPct val="150000"/>
              </a:lnSpc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Les Italiens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utilisent l’expression « 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pensionato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 », </a:t>
            </a:r>
          </a:p>
          <a:p>
            <a:pPr algn="just">
              <a:lnSpc>
                <a:spcPct val="150000"/>
              </a:lnSpc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Les Belges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parlent aussi de « pensionnés ». </a:t>
            </a:r>
          </a:p>
          <a:p>
            <a:pPr algn="just">
              <a:lnSpc>
                <a:spcPct val="150000"/>
              </a:lnSpc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Les Allemands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utilisent le mot « 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Ruhestand</a:t>
            </a:r>
            <a:r>
              <a:rPr lang="fr-F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 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» :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sich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zur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Ruhe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setzen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, « in Rente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gehen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 » </a:t>
            </a:r>
          </a:p>
          <a:p>
            <a:pPr algn="just">
              <a:lnSpc>
                <a:spcPct val="150000"/>
              </a:lnSpc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Les Anglais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« 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retired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 »</a:t>
            </a:r>
          </a:p>
          <a:p>
            <a:pPr algn="just">
              <a:lnSpc>
                <a:spcPct val="150000"/>
              </a:lnSpc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Les Portugais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« 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reformado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 ».</a:t>
            </a:r>
            <a:endParaRPr lang="fr-FR" sz="20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Seuls les Espagnols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qui nomment leurs retraités « 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jubilados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 »   </a:t>
            </a:r>
            <a:endParaRPr lang="fr-FR" sz="20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En France :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retraités, inactifs (!!!), émérites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Un mot en total décalage avec la vie des « retraités » d’aujourd’hui !</a:t>
            </a:r>
            <a:endParaRPr lang="fr-FR" sz="2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48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14B1DA-D53C-4930-8507-B21F7DAD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978EF9-E66A-4E8C-8D15-F96D9868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822960"/>
            <a:ext cx="4581525" cy="47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60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9925D-EC38-4CF0-A567-F2520511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809"/>
            <a:ext cx="10515600" cy="163033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Vous avez dit impertinence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F19283-C2B2-4DE2-B7F3-7A6985C3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819485-735C-4D49-A511-563096503C81}"/>
              </a:ext>
            </a:extLst>
          </p:cNvPr>
          <p:cNvSpPr txBox="1"/>
          <p:nvPr/>
        </p:nvSpPr>
        <p:spPr>
          <a:xfrm>
            <a:off x="1382233" y="0"/>
            <a:ext cx="10030046" cy="5484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L’impertinence dans notre référentiel habituel – tend à s’appliquer souvent à l’adolescence.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Parmi les synonymes de l’impertinence, on relève notamment l’</a:t>
            </a:r>
            <a:r>
              <a:rPr lang="fr-F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inconvenance.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temps de l’après-carrière 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 temps où l’on se débarrasse, parfois bien malgré soi, des devoirs que la vie a ajoutés à la liste plus ou moins longue de chacun de nous.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Une belle opportunité pour certains de sortir des convenances.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 faire enfin pour certains ce qu’il leur plait, et donc pas nécessairement ce qu’il est convenu de faire, ou attendu par ceux qui nous entourent…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0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F8031-EAEB-4B34-AC4D-0E381EA6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</a:t>
            </a:r>
            <a:r>
              <a:rPr lang="fr-FR" sz="3600" dirty="0"/>
              <a:t>Vieux, vieilles et alors ?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853C84-7708-4CEB-9093-9491B40A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881036"/>
            <a:ext cx="4114800" cy="840439"/>
          </a:xfrm>
        </p:spPr>
        <p:txBody>
          <a:bodyPr/>
          <a:lstStyle/>
          <a:p>
            <a:r>
              <a:rPr lang="fr-FR" dirty="0"/>
              <a:t>Sources : Campagne Dove – Le chat : Ph. </a:t>
            </a:r>
            <a:r>
              <a:rPr lang="fr-FR" dirty="0" err="1"/>
              <a:t>Geluck</a:t>
            </a:r>
            <a:endParaRPr lang="fr-FR" dirty="0"/>
          </a:p>
          <a:p>
            <a:r>
              <a:rPr lang="fr-FR" dirty="0"/>
              <a:t>Michele Larchez Conférence METZ mai 21</a:t>
            </a:r>
          </a:p>
        </p:txBody>
      </p:sp>
      <p:pic>
        <p:nvPicPr>
          <p:cNvPr id="7" name="Picture 2" descr="RÃ©sultat de recherche d'images pour &quot;campagne de publicitÃ© dove&quot;">
            <a:extLst>
              <a:ext uri="{FF2B5EF4-FFF2-40B4-BE49-F238E27FC236}">
                <a16:creationId xmlns:a16="http://schemas.microsoft.com/office/drawing/2014/main" id="{D90E4F0E-206A-46CD-AC24-CA5553A6E7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260600"/>
            <a:ext cx="3363038" cy="2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002">
            <a:extLst>
              <a:ext uri="{FF2B5EF4-FFF2-40B4-BE49-F238E27FC236}">
                <a16:creationId xmlns:a16="http://schemas.microsoft.com/office/drawing/2014/main" id="{7418E372-B9AA-4C1E-80F4-622B3A66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745" y="1575391"/>
            <a:ext cx="6280642" cy="388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165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41502-B6E6-4B09-BD62-8F4071D5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E1C8B5-B4EC-4274-ADE4-E4BC39B8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94A616-0ECF-466C-9ECD-8088E39AA875}"/>
              </a:ext>
            </a:extLst>
          </p:cNvPr>
          <p:cNvSpPr txBox="1"/>
          <p:nvPr/>
        </p:nvSpPr>
        <p:spPr>
          <a:xfrm>
            <a:off x="1360967" y="891616"/>
            <a:ext cx="938500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 - </a:t>
            </a:r>
            <a:r>
              <a:rPr lang="fr-F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vous, êtes-vous déjà ‘vieux’ ?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18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i="1" dirty="0">
                <a:latin typeface="Arial" pitchFamily="34" charset="0"/>
                <a:cs typeface="Arial" pitchFamily="34" charset="0"/>
              </a:rPr>
              <a:t>Sondage pour TF1 auprès de 2.000 hommes et femmes en couple -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ont décelé </a:t>
            </a:r>
          </a:p>
          <a:p>
            <a:pPr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30 signes de vieillissement :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Vous vous endormez devant la télévision.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Pour vous, toutes les musiques actuelles sonnent pareil.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Vous ne comprenez rien à ce que disent les jeunes.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Vous avez votre place attitrée à table ou devant la télévision.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Vous dansez mal ou pas comme on danse maintenant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Vous faites des blagues mais elles n'amusent que vous.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Vous faites attention au thermostat de la maison, « en bon père de famille ».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Vous aimez vous occuper du jardin le week-end.</a:t>
            </a:r>
          </a:p>
          <a:p>
            <a:pPr lvl="1"/>
            <a:r>
              <a:rPr lang="fr-FR" sz="1800" dirty="0" err="1">
                <a:latin typeface="Arial" pitchFamily="34" charset="0"/>
                <a:cs typeface="Arial" pitchFamily="34" charset="0"/>
              </a:rPr>
              <a:t>Etc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24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BBCF4-5675-4622-ACE7-1EE72818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Résultats du test :</a:t>
            </a:r>
            <a:br>
              <a:rPr lang="fr-FR" dirty="0"/>
            </a:br>
            <a:r>
              <a:rPr lang="fr-FR" dirty="0"/>
              <a:t>La vieillesse est à 38 ans !!!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E6ABAC-0E92-442A-855A-698810312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26518"/>
            <a:ext cx="10515600" cy="863132"/>
          </a:xfrm>
        </p:spPr>
        <p:txBody>
          <a:bodyPr/>
          <a:lstStyle/>
          <a:p>
            <a:r>
              <a:rPr lang="fr-FR" sz="2400" i="1" dirty="0">
                <a:latin typeface="Arial" pitchFamily="34" charset="0"/>
                <a:cs typeface="Arial" pitchFamily="34" charset="0"/>
              </a:rPr>
              <a:t>Sources : TF1: http://lci.tf1.fr/france/societe/24-ans-38-ans-a-quel-age-devient-on-vieux-8402863.html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42FF3D-5167-4C0F-BA1F-B9B22711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3316707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1B0BE-EB82-41C2-A0B3-E7FE3DD1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résumé…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E78A08-9DFF-43C4-BE01-B9AE0E2B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874C7A-A3BA-4E39-97F4-A261B3BA5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33" y="1690687"/>
            <a:ext cx="5585305" cy="41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59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E1A89-F1A1-4069-8350-2CD06826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Mesurer mon cheminement…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638324-83B2-479D-A773-4E979866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7F3D9E-3771-4ADB-91BA-B2CCCF6FB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716" y="1766340"/>
            <a:ext cx="5209954" cy="39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7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AE09B-6BA4-4D2D-8329-78D613B6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cs typeface="Arial" pitchFamily="34" charset="0"/>
              </a:rPr>
              <a:t>3 générations, 3 styles de vie, 9 profils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E80874-8023-43A8-A68B-B98E0F40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46366"/>
            <a:ext cx="4114800" cy="575109"/>
          </a:xfrm>
        </p:spPr>
        <p:txBody>
          <a:bodyPr/>
          <a:lstStyle/>
          <a:p>
            <a:r>
              <a:rPr lang="fr-FR" dirty="0"/>
              <a:t>Sources : Agence Adjuvance </a:t>
            </a:r>
          </a:p>
          <a:p>
            <a:r>
              <a:rPr lang="fr-FR" dirty="0"/>
              <a:t>cours Sciences Po Master Silver économie</a:t>
            </a:r>
          </a:p>
          <a:p>
            <a:r>
              <a:rPr lang="fr-FR" dirty="0"/>
              <a:t>Michele Larchez Conférence METZ mai 21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7F0A3A7-DAF4-4FD2-9821-A19CC255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929" y="1465846"/>
            <a:ext cx="776614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4627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5B827DA-6CEA-4CBA-8267-F55B4F49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845E39-6E50-44D4-BD17-7143F9EF1B64}"/>
              </a:ext>
            </a:extLst>
          </p:cNvPr>
          <p:cNvSpPr txBox="1"/>
          <p:nvPr/>
        </p:nvSpPr>
        <p:spPr>
          <a:xfrm>
            <a:off x="1332613" y="47561"/>
            <a:ext cx="9158178" cy="4506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082800" algn="l"/>
              </a:tabLst>
            </a:pP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082800" algn="l"/>
              </a:tabLst>
            </a:pP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082800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Histoire de creuser 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ATTALI Jacques – Devenir Soi – Editions Fayard – Paris 2014 – 192 p.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DELAUNAY Michèle - Le fabuleux destin des 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baby boomers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Editions Plon - Paris 2019 – 368 p.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DELERM Philippe - Ecrire est une enfance, Paris, Albin Michel, Coll Points, 2011, 193 p.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FAURE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Guillemette - Cela peut toujours servir Editions Stock- Paris – avril 2018- 196 p.</a:t>
            </a:r>
            <a:endParaRPr lang="fr-FR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FORETTE Florence et Laurence </a:t>
            </a:r>
            <a:r>
              <a:rPr lang="fr-FR" sz="18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Dorlhac</a:t>
            </a: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J’ai choisi de bien vieillir – Editions </a:t>
            </a:r>
            <a:r>
              <a:rPr lang="fr-FR" sz="1800" b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L’Archipel, 2015, Paris 336 p. </a:t>
            </a:r>
            <a:endParaRPr lang="fr-FR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00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8C33B67-ECD3-4E14-ACF4-931D55FB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7B8173-5755-4ED0-8FA3-253CE73B4EF1}"/>
              </a:ext>
            </a:extLst>
          </p:cNvPr>
          <p:cNvSpPr txBox="1"/>
          <p:nvPr/>
        </p:nvSpPr>
        <p:spPr>
          <a:xfrm>
            <a:off x="1367406" y="794061"/>
            <a:ext cx="9127222" cy="5112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approfondir sa réflexion</a:t>
            </a:r>
          </a:p>
          <a:p>
            <a:endParaRPr lang="fr-FR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800" b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GARCIA</a:t>
            </a:r>
            <a:r>
              <a:rPr lang="fr-FR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Hector, </a:t>
            </a:r>
            <a:r>
              <a:rPr lang="fr-FR" sz="1800" b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MIRALLES</a:t>
            </a:r>
            <a:r>
              <a:rPr lang="fr-FR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Frances – </a:t>
            </a:r>
            <a:r>
              <a:rPr lang="fr-FR" sz="18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Ikigai</a:t>
            </a: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le secret des Japonais pour une vie longue et heureuse - Fleuve Editions Pocket – 2017 – Barcelone- 192 p.</a:t>
            </a:r>
            <a:endParaRPr lang="fr-FR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LARCHEZ Michèle - Femmes 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baby boomers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face à la retraite - Editions L’Harmattan – Paris 2017 – 115 p.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LOREAU Dominique – Eloge de la légèreté, jeter l’inutile pour vivre plus libre – Editions Flammarion – Paris 2018 – 224 p.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ORMESSON (d’) Jean – Un Hosanna sans fin – Editions Héloïse d’Ormesson – Paris octobre 2018 – 143 p.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ROYAL Ségolène - Ce que je peux enfin vous dire - Editions Fayard - Paris – 2018 - 294 p.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SERVAN-SCHREIBER Perla - Ce que la vie m’a appris – Editions J’ai lu/Bien-être - Paris – sept 2018 – 217 p.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54545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VANBREMEERSCH Christie  -</a:t>
            </a:r>
            <a:r>
              <a:rPr lang="fr-FR" sz="1800" i="1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Trouver son </a:t>
            </a:r>
            <a:r>
              <a:rPr lang="fr-FR" sz="1800" i="1" strike="noStrik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Ikigaï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Éditions First – Paris  - 2018 - 192 p.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74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8B573-9EA0-473A-9810-F4173952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articles pour s’enrichir…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7DD323-2058-4470-80BE-9C4308DF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03995E-69AA-4503-8CA4-F6F03296B9F9}"/>
              </a:ext>
            </a:extLst>
          </p:cNvPr>
          <p:cNvSpPr txBox="1"/>
          <p:nvPr/>
        </p:nvSpPr>
        <p:spPr>
          <a:xfrm>
            <a:off x="1240465" y="1280220"/>
            <a:ext cx="7901438" cy="4107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ARRONDEL Luc - Les Echos 30 septembre 2019 - article intitulé « </a:t>
            </a:r>
            <a:r>
              <a:rPr lang="fr-FR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2070 : bienvenue dans la France des ‘super-seniors’ ».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DUBREUIL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Maroussia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le Monde – « Faire le bien pour se faire du bien » - 25 février 2020 – supplément du dimanche ‘L’époque’ – p. 12.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spc="-25" dirty="0">
                <a:solidFill>
                  <a:srgbClr val="2324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POINT.FR – « Testament numérique : que faire de ses données après la mort ? » 1/11/ 2018.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SERVAN-SCHREIBER, David, ‘Ecrire pour guérir un peu’ Psychologie Magazine - </a:t>
            </a:r>
            <a:r>
              <a:rPr lang="fr-FR" sz="1800" dirty="0">
                <a:solidFill>
                  <a:srgbClr val="5F636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Février 2000.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TERRIEN Sarah – « Retraite, difficile de sauter le pas » - Le Figaro – 20 janvier 2020 - p. 12.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84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45557D4-671F-40DF-AD9B-409BFC9A2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574"/>
            <a:ext cx="8409272" cy="1737361"/>
          </a:xfrm>
        </p:spPr>
        <p:txBody>
          <a:bodyPr>
            <a:normAutofit/>
          </a:bodyPr>
          <a:lstStyle/>
          <a:p>
            <a:pPr algn="l"/>
            <a:r>
              <a:rPr lang="fr-FR" sz="3200" dirty="0"/>
              <a:t>D’après…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01477A-1146-49A9-AD7B-558F7E0C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03" y="1035518"/>
            <a:ext cx="8278670" cy="55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5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BF006-D448-4B70-AC2A-6E9FDBB6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« Boomers », cette ‘jeune’ génération de ‘vieux’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B1C6DD-0A28-4149-9A0E-2D309220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3364E4-2CAD-40E1-94D1-3A1BCB5BF9E5}"/>
              </a:ext>
            </a:extLst>
          </p:cNvPr>
          <p:cNvSpPr txBox="1"/>
          <p:nvPr/>
        </p:nvSpPr>
        <p:spPr>
          <a:xfrm>
            <a:off x="1077433" y="2276610"/>
            <a:ext cx="93920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800" dirty="0"/>
              <a:t>Une génération « pivot »</a:t>
            </a:r>
          </a:p>
          <a:p>
            <a:r>
              <a:rPr lang="fr-FR" sz="2800" dirty="0"/>
              <a:t>Plus soucieux de leurs droits et de leur confort – auront vu vieillir leurs parents et grands-parents dont ils se seront occupés</a:t>
            </a:r>
          </a:p>
          <a:p>
            <a:r>
              <a:rPr lang="fr-FR" sz="2800" dirty="0"/>
              <a:t>Plus aptes à utiliser les nouvelles technologies</a:t>
            </a:r>
          </a:p>
          <a:p>
            <a:r>
              <a:rPr lang="fr-FR" sz="2800" dirty="0"/>
              <a:t>Plus sensibles à un diagnostic habitat précoce</a:t>
            </a:r>
          </a:p>
          <a:p>
            <a:r>
              <a:rPr lang="fr-FR" sz="2800" dirty="0"/>
              <a:t>Capables à 75 ans de choisir une nouvelle trajectoire pour mieux vivre le reste de leur vie… </a:t>
            </a:r>
          </a:p>
        </p:txBody>
      </p:sp>
    </p:spTree>
    <p:extLst>
      <p:ext uri="{BB962C8B-B14F-4D97-AF65-F5344CB8AC3E}">
        <p14:creationId xmlns:p14="http://schemas.microsoft.com/office/powerpoint/2010/main" val="329527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70B05-DD14-48F4-B3C2-C7A517CA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3600" dirty="0"/>
            </a:br>
            <a:r>
              <a:rPr lang="fr-FR" sz="3600" dirty="0"/>
              <a:t>Des valeurs résultant de mai 68 : un autre regard sur l’âge et sur la retraite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F77DB7-0E9F-483D-B80D-56EC9596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33B421-5D5F-423E-801F-26BF560D4B31}"/>
              </a:ext>
            </a:extLst>
          </p:cNvPr>
          <p:cNvSpPr txBox="1"/>
          <p:nvPr/>
        </p:nvSpPr>
        <p:spPr>
          <a:xfrm>
            <a:off x="907312" y="1028343"/>
            <a:ext cx="984574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000" dirty="0">
                <a:cs typeface="Arial" pitchFamily="34" charset="0"/>
              </a:rPr>
              <a:t>Les baby boomers vont révolutionner la retraite, le marché de seniors… »</a:t>
            </a:r>
          </a:p>
          <a:p>
            <a:pPr>
              <a:buNone/>
            </a:pPr>
            <a:r>
              <a:rPr lang="fr-FR" sz="2000" dirty="0">
                <a:solidFill>
                  <a:schemeClr val="accent1"/>
                </a:solidFill>
                <a:cs typeface="Arial" pitchFamily="34" charset="0"/>
              </a:rPr>
              <a:t>Leurs valeurs : 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cs typeface="Arial" pitchFamily="34" charset="0"/>
              </a:rPr>
              <a:t>Liberté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cs typeface="Arial" pitchFamily="34" charset="0"/>
              </a:rPr>
              <a:t>Authenticité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cs typeface="Arial" pitchFamily="34" charset="0"/>
              </a:rPr>
              <a:t>Rébellion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cs typeface="Arial" pitchFamily="34" charset="0"/>
              </a:rPr>
              <a:t>Nostalgie</a:t>
            </a:r>
          </a:p>
          <a:p>
            <a:pPr>
              <a:buNone/>
            </a:pPr>
            <a:r>
              <a:rPr lang="fr-FR" sz="2000" dirty="0">
                <a:solidFill>
                  <a:schemeClr val="accent1"/>
                </a:solidFill>
                <a:cs typeface="Arial" pitchFamily="34" charset="0"/>
              </a:rPr>
              <a:t>Un basculement de l’équilibre des masses de consommateurs  : seniors majoritaires désormais</a:t>
            </a:r>
          </a:p>
          <a:p>
            <a:pPr>
              <a:buNone/>
            </a:pPr>
            <a:r>
              <a:rPr lang="fr-FR" sz="2000" dirty="0">
                <a:cs typeface="Arial" pitchFamily="34" charset="0"/>
              </a:rPr>
              <a:t> « le vieillissement de la population est en train de faire évoluer l’âge médian des seniors. Autrement dit, les seniors sont en train de devenir majoritaires en nombre : un véritable basculement de l’équilibre des masses de consommateurs » </a:t>
            </a:r>
          </a:p>
          <a:p>
            <a:pPr>
              <a:buNone/>
            </a:pPr>
            <a:endParaRPr lang="fr-FR" sz="2000" dirty="0"/>
          </a:p>
          <a:p>
            <a:pPr algn="r">
              <a:buNone/>
            </a:pPr>
            <a:r>
              <a:rPr lang="fr-FR" sz="2000" dirty="0"/>
              <a:t>Sources : Frédéric Serrière – conquérir les marchés des babyboomers</a:t>
            </a:r>
          </a:p>
        </p:txBody>
      </p:sp>
    </p:spTree>
    <p:extLst>
      <p:ext uri="{BB962C8B-B14F-4D97-AF65-F5344CB8AC3E}">
        <p14:creationId xmlns:p14="http://schemas.microsoft.com/office/powerpoint/2010/main" val="42781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CC567-D1F0-478E-8A88-5B0722F4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retraite : tout à la fois</a:t>
            </a:r>
            <a:br>
              <a:rPr lang="fr-FR" dirty="0"/>
            </a:br>
            <a:r>
              <a:rPr lang="fr-FR" dirty="0"/>
              <a:t>une étape libératrice et un défi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B42A6A-2F1C-4B23-9272-9EB9F0DB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L’après-carrière est une étape libératrice à plein d’égards </a:t>
            </a:r>
          </a:p>
          <a:p>
            <a:r>
              <a:rPr lang="fr-FR" dirty="0"/>
              <a:t>La retraite aussi un véritable défi</a:t>
            </a:r>
          </a:p>
          <a:p>
            <a:r>
              <a:rPr lang="fr-FR" dirty="0"/>
              <a:t>Cela concerne plus 20% des Français, bientôt 30%</a:t>
            </a:r>
          </a:p>
          <a:p>
            <a:r>
              <a:rPr lang="fr-FR" dirty="0"/>
              <a:t>Curieusement, il apparait que l’on passe tous par un certain nombre d’étapes, quels que soient nos cheminements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B59530-5320-4042-B542-360F39FD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85506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65CC2-E74C-4081-84A6-5EA9B714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1 - Se repasser le film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C6C538-9C8A-46C1-8937-F79853A4E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invitation :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 bilan professionnel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 bilan de vie </a:t>
            </a:r>
          </a:p>
          <a:p>
            <a:pPr marL="0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 barque de « parent de… » 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s’est allégée avec le départ des enfants </a:t>
            </a:r>
          </a:p>
          <a:p>
            <a:pPr marL="0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 barque d’« enfant de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 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s’est souvent allégée avec le départ des parents </a:t>
            </a:r>
          </a:p>
          <a:p>
            <a:pPr marL="0"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Aussi un rendez-vous avec sa propre finitude !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D71286-210C-4E9D-A829-524B31B5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</p:spTree>
    <p:extLst>
      <p:ext uri="{BB962C8B-B14F-4D97-AF65-F5344CB8AC3E}">
        <p14:creationId xmlns:p14="http://schemas.microsoft.com/office/powerpoint/2010/main" val="243516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400D6EB-7E87-4A3E-AABF-F6B06E42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Michele Larchez Conférence METZ mai 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334426-6C5C-44C1-8406-8FA2CFE5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553" y="887506"/>
            <a:ext cx="4318747" cy="45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080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2631</Words>
  <Application>Microsoft Office PowerPoint</Application>
  <PresentationFormat>Grand écran</PresentationFormat>
  <Paragraphs>253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2" baseType="lpstr">
      <vt:lpstr>Arial</vt:lpstr>
      <vt:lpstr>Bradley Hand ITC</vt:lpstr>
      <vt:lpstr>Calibri</vt:lpstr>
      <vt:lpstr>Calibri Light</vt:lpstr>
      <vt:lpstr>Century Gothic</vt:lpstr>
      <vt:lpstr>Courier New</vt:lpstr>
      <vt:lpstr>Times New Roman</vt:lpstr>
      <vt:lpstr>Wingdings</vt:lpstr>
      <vt:lpstr>Thème Office</vt:lpstr>
      <vt:lpstr>               L’après-carrière: cap  sur mes envies Editions l’Harmattan  </vt:lpstr>
      <vt:lpstr>« Libéré(e )s d'avoir à se définir par [...] sa profession, ses enfants [...] nous avons désormais encore un tiers de vie à vivre. L'occasion d'explorer nos nouvelles potentialités... »  </vt:lpstr>
      <vt:lpstr>Un véritable tsunami !</vt:lpstr>
      <vt:lpstr>3 générations, 3 styles de vie, 9 profils </vt:lpstr>
      <vt:lpstr>Les « Boomers », cette ‘jeune’ génération de ‘vieux’</vt:lpstr>
      <vt:lpstr> Des valeurs résultant de mai 68 : un autre regard sur l’âge et sur la retraite </vt:lpstr>
      <vt:lpstr>La retraite : tout à la fois une étape libératrice et un défi</vt:lpstr>
      <vt:lpstr>1 - Se repasser le film</vt:lpstr>
      <vt:lpstr>Présentation PowerPoint</vt:lpstr>
      <vt:lpstr> 2 - Accueillir cette nouvelle étape  </vt:lpstr>
      <vt:lpstr>3 - Accoucher de soi</vt:lpstr>
      <vt:lpstr>Présentation PowerPoint</vt:lpstr>
      <vt:lpstr>Une façon d’être acteur de son propre cheminement</vt:lpstr>
      <vt:lpstr>4 - Soigner la transition</vt:lpstr>
      <vt:lpstr>Présentation PowerPoint</vt:lpstr>
      <vt:lpstr>5 - S’alléger…</vt:lpstr>
      <vt:lpstr>Présentation PowerPoint</vt:lpstr>
      <vt:lpstr>6 - Transmettre </vt:lpstr>
      <vt:lpstr>Présentation PowerPoint</vt:lpstr>
      <vt:lpstr>7 - Se simplifier la vie</vt:lpstr>
      <vt:lpstr>8 - Se préserver</vt:lpstr>
      <vt:lpstr>Présentation PowerPoint</vt:lpstr>
      <vt:lpstr>9 - S’écouter</vt:lpstr>
      <vt:lpstr>En somme, trouver son « ikigai »</vt:lpstr>
      <vt:lpstr>Présentation PowerPoint</vt:lpstr>
      <vt:lpstr> 10 – Oser !</vt:lpstr>
      <vt:lpstr>Présentation PowerPoint</vt:lpstr>
      <vt:lpstr> Cap sur le beau et le bon ! </vt:lpstr>
      <vt:lpstr>Conclusion : vieillir est aussi une chance…</vt:lpstr>
      <vt:lpstr>L’impertinence retrouvée</vt:lpstr>
      <vt:lpstr>ANNEXES</vt:lpstr>
      <vt:lpstr>Retraités, pas « en retrait » !</vt:lpstr>
      <vt:lpstr>Présentation PowerPoint</vt:lpstr>
      <vt:lpstr> Vous avez dit impertinence ? </vt:lpstr>
      <vt:lpstr>         Vieux, vieilles et alors ?</vt:lpstr>
      <vt:lpstr> </vt:lpstr>
      <vt:lpstr>Résultats du test : La vieillesse est à 38 ans !!! </vt:lpstr>
      <vt:lpstr>En résumé…</vt:lpstr>
      <vt:lpstr>Mesurer mon cheminement…</vt:lpstr>
      <vt:lpstr>Présentation PowerPoint</vt:lpstr>
      <vt:lpstr>Présentation PowerPoint</vt:lpstr>
      <vt:lpstr>Quelques articles pour s’enrichir…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L’après-carrière: cap sur mes envies</dc:title>
  <dc:creator>michele larchez</dc:creator>
  <cp:lastModifiedBy>michele larchez</cp:lastModifiedBy>
  <cp:revision>49</cp:revision>
  <dcterms:created xsi:type="dcterms:W3CDTF">2021-02-03T18:59:10Z</dcterms:created>
  <dcterms:modified xsi:type="dcterms:W3CDTF">2021-06-21T21:07:41Z</dcterms:modified>
</cp:coreProperties>
</file>